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2"/>
  </p:handoutMasterIdLst>
  <p:sldIdLst>
    <p:sldId id="256" r:id="rId2"/>
    <p:sldId id="257" r:id="rId3"/>
    <p:sldId id="258" r:id="rId4"/>
    <p:sldId id="267" r:id="rId5"/>
    <p:sldId id="271" r:id="rId6"/>
    <p:sldId id="278" r:id="rId7"/>
    <p:sldId id="289" r:id="rId8"/>
    <p:sldId id="293" r:id="rId9"/>
    <p:sldId id="294" r:id="rId10"/>
    <p:sldId id="287" r:id="rId11"/>
    <p:sldId id="286" r:id="rId12"/>
    <p:sldId id="283" r:id="rId13"/>
    <p:sldId id="288" r:id="rId14"/>
    <p:sldId id="295" r:id="rId15"/>
    <p:sldId id="296" r:id="rId16"/>
    <p:sldId id="297" r:id="rId17"/>
    <p:sldId id="298" r:id="rId18"/>
    <p:sldId id="299" r:id="rId19"/>
    <p:sldId id="300" r:id="rId20"/>
    <p:sldId id="280" r:id="rId21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74" d="100"/>
          <a:sy n="74" d="100"/>
        </p:scale>
        <p:origin x="8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54A8-EA1D-43DE-92C2-9B03328A652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A590-B745-417E-A9AB-3C06CAC1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8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CF6CE-DA7A-4BA4-8246-C76CFEB62A9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&#1084;&#1086;&#1081;&#1073;&#1080;&#1079;&#1085;&#1077;&#1089;04.&#1088;&#1092;/" TargetMode="External"/><Relationship Id="rId7" Type="http://schemas.openxmlformats.org/officeDocument/2006/relationships/hyperlink" Target="https://&#1086;&#1073;&#1098;&#1103;&#1089;&#1085;&#1103;&#1077;&#1084;.&#1088;&#1092;/" TargetMode="External"/><Relationship Id="rId2" Type="http://schemas.openxmlformats.org/officeDocument/2006/relationships/hyperlink" Target="mailto:Binkra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4;&#1080;&#1085;&#1101;&#1082;&#1086;04.&#1088;&#1092;/" TargetMode="External"/><Relationship Id="rId5" Type="http://schemas.openxmlformats.org/officeDocument/2006/relationships/hyperlink" Target="mailto:okr@mineco04.ru" TargetMode="External"/><Relationship Id="rId4" Type="http://schemas.openxmlformats.org/officeDocument/2006/relationships/hyperlink" Target="mailto:fond-ra@yandex.ru" TargetMode="Externa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04664"/>
            <a:ext cx="4320480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212976"/>
            <a:ext cx="6172200" cy="248971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ГОСУДАРСТВЕННАЯ ПОДДЕРЖКА БИЗНЕСА В РЕСПУБЛИКЕ АЛТАЙ </a:t>
            </a:r>
            <a:endParaRPr lang="ru-RU" sz="2400" dirty="0"/>
          </a:p>
        </p:txBody>
      </p:sp>
      <p:pic>
        <p:nvPicPr>
          <p:cNvPr id="1026" name="Picture 2" descr="C:\Users\Минэкономразвития РА\Desktop\мои\b10e2e96e6fdb4997f63625d57689f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 bwMode="auto">
          <a:xfrm>
            <a:off x="4572000" y="332656"/>
            <a:ext cx="43204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22028"/>
            <a:ext cx="1368152" cy="13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22028"/>
            <a:ext cx="1351781" cy="134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8" y="1049123"/>
            <a:ext cx="2804463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Финансовая поддержка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533647"/>
            <a:ext cx="8031477" cy="59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Финансовая поддержка, оказываемая органами исполнительной </a:t>
            </a:r>
            <a:r>
              <a:rPr lang="ru-RU" sz="1600" b="1" dirty="0" smtClean="0">
                <a:solidFill>
                  <a:schemeClr val="tx1"/>
                </a:solidFill>
              </a:rPr>
              <a:t>власти Республики Алтай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87624" y="2148662"/>
            <a:ext cx="288032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584528" y="2148445"/>
            <a:ext cx="288032" cy="25728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15391" y="2172506"/>
            <a:ext cx="288032" cy="25352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82484" y="2146843"/>
            <a:ext cx="288032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488608" y="2144235"/>
            <a:ext cx="288032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217" y="2399903"/>
            <a:ext cx="2197360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Субсидии СМСП и самозанятым на возмещение части затрат, связанных с приобретением оборудования в целях модернизации производства товаров и по договорам лизинга, в том числе по отраслям промышленности</a:t>
            </a:r>
          </a:p>
          <a:p>
            <a:pPr algn="ctr"/>
            <a:r>
              <a:rPr lang="ru-RU" sz="1100" b="1" i="1" u="sng" dirty="0"/>
              <a:t> </a:t>
            </a:r>
            <a:r>
              <a:rPr lang="ru-RU" sz="1100" b="1" i="1" u="sng" dirty="0">
                <a:solidFill>
                  <a:srgbClr val="FF0000"/>
                </a:solidFill>
              </a:rPr>
              <a:t>Минэкономразвития </a:t>
            </a:r>
            <a:r>
              <a:rPr lang="ru-RU" sz="1100" b="1" i="1" u="sng" dirty="0" smtClean="0">
                <a:solidFill>
                  <a:srgbClr val="FF0000"/>
                </a:solidFill>
              </a:rPr>
              <a:t>РА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4721251"/>
            <a:ext cx="3060625" cy="18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Государственная финансовая помощь на открытие бизнеса на основании социального контракта в рамках программы по снижению уровня бедности при условии регистрации получателя помощи в качестве ИП или «</a:t>
            </a:r>
            <a:r>
              <a:rPr lang="ru-RU" sz="1100" b="1" dirty="0" err="1" smtClean="0">
                <a:solidFill>
                  <a:schemeClr val="tx1"/>
                </a:solidFill>
              </a:rPr>
              <a:t>самозанятого</a:t>
            </a:r>
            <a:r>
              <a:rPr lang="ru-RU" sz="11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100" b="1" i="1" u="sng" dirty="0" smtClean="0">
                <a:solidFill>
                  <a:srgbClr val="FF0000"/>
                </a:solidFill>
              </a:rPr>
              <a:t> </a:t>
            </a:r>
            <a:r>
              <a:rPr lang="ru-RU" sz="1100" b="1" i="1" u="sng" dirty="0">
                <a:solidFill>
                  <a:srgbClr val="FF0000"/>
                </a:solidFill>
              </a:rPr>
              <a:t>Министерство труда, социального развития и занятости населения РА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5656" y="4752330"/>
            <a:ext cx="2521310" cy="17691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tx1"/>
                </a:solidFill>
              </a:rPr>
              <a:t>Гранты для субъектов МСП, получивших статус </a:t>
            </a:r>
          </a:p>
          <a:p>
            <a:pPr lvl="0" algn="ctr"/>
            <a:r>
              <a:rPr lang="ru-RU" sz="1100" b="1" dirty="0">
                <a:solidFill>
                  <a:schemeClr val="tx1"/>
                </a:solidFill>
              </a:rPr>
              <a:t>«социального предприятия» на реализацию социально-ориентированного проекта</a:t>
            </a:r>
          </a:p>
          <a:p>
            <a:pPr lvl="0" algn="ctr"/>
            <a:r>
              <a:rPr lang="ru-RU" sz="1100" b="1" i="1" u="sng" dirty="0">
                <a:solidFill>
                  <a:srgbClr val="FF0000"/>
                </a:solidFill>
              </a:rPr>
              <a:t>Минэкономразвития 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5777" y="2417536"/>
            <a:ext cx="2233694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Гранты «</a:t>
            </a:r>
            <a:r>
              <a:rPr lang="ru-RU" sz="1100" b="1" dirty="0" err="1">
                <a:solidFill>
                  <a:schemeClr val="tx1"/>
                </a:solidFill>
              </a:rPr>
              <a:t>Агростартап</a:t>
            </a:r>
            <a:r>
              <a:rPr lang="ru-RU" sz="1100" b="1" dirty="0">
                <a:solidFill>
                  <a:schemeClr val="tx1"/>
                </a:solidFill>
              </a:rPr>
              <a:t>» и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субсидии сельхоз. потребительским кооперативам по </a:t>
            </a:r>
            <a:r>
              <a:rPr lang="ru-RU" sz="1100" b="1" dirty="0" err="1">
                <a:solidFill>
                  <a:schemeClr val="tx1"/>
                </a:solidFill>
              </a:rPr>
              <a:t>рег.проекту</a:t>
            </a:r>
            <a:r>
              <a:rPr lang="ru-RU" sz="1100" b="1" dirty="0">
                <a:solidFill>
                  <a:schemeClr val="tx1"/>
                </a:solidFill>
              </a:rPr>
              <a:t> «Акселерация субъектов МСП» по направлению поддержки фермеров и развитие сельской кооперации»  </a:t>
            </a:r>
          </a:p>
          <a:p>
            <a:pPr algn="ctr"/>
            <a:r>
              <a:rPr lang="ru-RU" sz="1100" b="1" i="1" u="sng" dirty="0">
                <a:solidFill>
                  <a:srgbClr val="FF0000"/>
                </a:solidFill>
              </a:rPr>
              <a:t>Министерство сельского хозяйства РА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9938" y="2417536"/>
            <a:ext cx="2213123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Субсидии на развитие внутреннего и въездного туризма и туристско-рекреационных кластеров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в Республике Алтай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и гранты по линии Ростуризма </a:t>
            </a:r>
          </a:p>
          <a:p>
            <a:pPr algn="ctr"/>
            <a:r>
              <a:rPr lang="ru-RU" sz="1100" b="1" i="1" u="sng" dirty="0"/>
              <a:t> </a:t>
            </a:r>
            <a:r>
              <a:rPr lang="ru-RU" sz="1100" b="1" i="1" u="sng" dirty="0">
                <a:solidFill>
                  <a:srgbClr val="FF0000"/>
                </a:solidFill>
              </a:rPr>
              <a:t>Министерство природных ресурсов , экологии и туризма РА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 rot="2780537">
            <a:off x="2800408" y="3482039"/>
            <a:ext cx="288032" cy="12330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881108">
            <a:off x="2793107" y="2162869"/>
            <a:ext cx="288032" cy="6284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5080854">
            <a:off x="6006043" y="2046228"/>
            <a:ext cx="288032" cy="72776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81613" y="4046522"/>
            <a:ext cx="288032" cy="4807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729566">
            <a:off x="5991662" y="3406457"/>
            <a:ext cx="288032" cy="115228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46995" y="1878929"/>
            <a:ext cx="2778243" cy="21675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Поддержка, оказываемая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Минэконом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-развития РА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(лимиты на 2022 год) </a:t>
            </a:r>
          </a:p>
        </p:txBody>
      </p:sp>
      <p:sp>
        <p:nvSpPr>
          <p:cNvPr id="4" name="Овал 3"/>
          <p:cNvSpPr/>
          <p:nvPr/>
        </p:nvSpPr>
        <p:spPr>
          <a:xfrm>
            <a:off x="131456" y="1259633"/>
            <a:ext cx="2514972" cy="23091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dk1"/>
                </a:solidFill>
              </a:rPr>
              <a:t>Субсидии СМСП и самозанятым на возмещение затрат за приобретенное оборудование в целях модернизации производства</a:t>
            </a:r>
          </a:p>
          <a:p>
            <a:pPr algn="ctr"/>
            <a:r>
              <a:rPr lang="ru-RU" sz="1300" b="1" dirty="0">
                <a:solidFill>
                  <a:schemeClr val="dk1"/>
                </a:solidFill>
              </a:rPr>
              <a:t>(13 млн. руб.)</a:t>
            </a:r>
          </a:p>
        </p:txBody>
      </p:sp>
      <p:sp>
        <p:nvSpPr>
          <p:cNvPr id="21" name="Овал 20"/>
          <p:cNvSpPr/>
          <p:nvPr/>
        </p:nvSpPr>
        <p:spPr>
          <a:xfrm>
            <a:off x="263347" y="4111204"/>
            <a:ext cx="2409231" cy="18722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Гранты социальным предприятиям</a:t>
            </a:r>
          </a:p>
          <a:p>
            <a:pPr algn="ctr"/>
            <a:r>
              <a:rPr lang="ru-RU" sz="1400" b="1" dirty="0">
                <a:solidFill>
                  <a:schemeClr val="dk1"/>
                </a:solidFill>
              </a:rPr>
              <a:t>(10,4 млн. руб.)</a:t>
            </a:r>
          </a:p>
        </p:txBody>
      </p:sp>
      <p:sp>
        <p:nvSpPr>
          <p:cNvPr id="22" name="Овал 21"/>
          <p:cNvSpPr/>
          <p:nvPr/>
        </p:nvSpPr>
        <p:spPr>
          <a:xfrm>
            <a:off x="3346358" y="4564666"/>
            <a:ext cx="2379516" cy="21939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Создание промышленных парков и промышленных площадок в Республике Алтай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(643 млн. руб.)</a:t>
            </a:r>
          </a:p>
        </p:txBody>
      </p:sp>
      <p:sp>
        <p:nvSpPr>
          <p:cNvPr id="23" name="Овал 22"/>
          <p:cNvSpPr/>
          <p:nvPr/>
        </p:nvSpPr>
        <p:spPr>
          <a:xfrm>
            <a:off x="5899331" y="4198472"/>
            <a:ext cx="2705117" cy="25039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dk1"/>
                </a:solidFill>
              </a:rPr>
              <a:t>Предоставление субсидий СМСП в сфере промышленности на возмещение затрат за приобретенное оборудование и техническое присоединение</a:t>
            </a:r>
          </a:p>
          <a:p>
            <a:pPr algn="ctr"/>
            <a:r>
              <a:rPr lang="ru-RU" sz="1300" b="1" dirty="0">
                <a:solidFill>
                  <a:schemeClr val="dk1"/>
                </a:solidFill>
              </a:rPr>
              <a:t>(20 млн. руб.)</a:t>
            </a:r>
          </a:p>
        </p:txBody>
      </p:sp>
      <p:sp>
        <p:nvSpPr>
          <p:cNvPr id="24" name="Овал 23"/>
          <p:cNvSpPr/>
          <p:nvPr/>
        </p:nvSpPr>
        <p:spPr>
          <a:xfrm>
            <a:off x="6484432" y="1334436"/>
            <a:ext cx="2298948" cy="21513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dk1"/>
                </a:solidFill>
              </a:rPr>
              <a:t>Сопровож-дение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 smtClean="0">
                <a:solidFill>
                  <a:schemeClr val="dk1"/>
                </a:solidFill>
              </a:rPr>
              <a:t>инвестицион-ных</a:t>
            </a:r>
            <a:r>
              <a:rPr lang="ru-RU" sz="1400" b="1" dirty="0" smtClean="0">
                <a:solidFill>
                  <a:schemeClr val="dk1"/>
                </a:solidFill>
              </a:rPr>
              <a:t> </a:t>
            </a:r>
            <a:r>
              <a:rPr lang="ru-RU" sz="1400" b="1" dirty="0">
                <a:solidFill>
                  <a:schemeClr val="dk1"/>
                </a:solidFill>
              </a:rPr>
              <a:t>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9296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73361" y="1145698"/>
            <a:ext cx="2067820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1490" y="1769264"/>
            <a:ext cx="8031477" cy="887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подпрограммы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 малого и среднего предпринимательства»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государственной программы </a:t>
            </a:r>
            <a:r>
              <a:rPr lang="ru-RU" sz="1500" b="1" dirty="0">
                <a:solidFill>
                  <a:schemeClr val="tx1"/>
                </a:solidFill>
              </a:rPr>
              <a:t>Республики Алтай «Развитие экономического потенциала и предпринимательства</a:t>
            </a:r>
            <a:r>
              <a:rPr lang="ru-RU" sz="1500" b="1" dirty="0" smtClean="0">
                <a:solidFill>
                  <a:schemeClr val="tx1"/>
                </a:solidFill>
              </a:rPr>
              <a:t>» предоставляются следующие субсидии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511660" y="2711192"/>
            <a:ext cx="288032" cy="468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03065" y="2712138"/>
            <a:ext cx="288032" cy="46765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13566" y="2701941"/>
            <a:ext cx="288032" cy="4778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4368" y="3179797"/>
            <a:ext cx="2736304" cy="19227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первоначального взноса по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лизингу за приобретенное оборудование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понесенных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сумме, не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02176" y="3179797"/>
            <a:ext cx="2780344" cy="19227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на приобретение оборудования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модернизации производства (в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объеме не более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50%,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понесенных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сумме, не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16755" y="3179797"/>
            <a:ext cx="2170767" cy="19319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затрат, связанных с реализацией мероприятий по энергосбережению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061" y="5218253"/>
            <a:ext cx="7861339" cy="1493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u="sng" dirty="0" smtClean="0">
                <a:solidFill>
                  <a:schemeClr val="tx1"/>
                </a:solidFill>
              </a:rPr>
              <a:t>18 марта 2022 года</a:t>
            </a:r>
            <a:r>
              <a:rPr lang="ru-RU" sz="1200" b="1" i="1" dirty="0" smtClean="0">
                <a:solidFill>
                  <a:schemeClr val="tx1"/>
                </a:solidFill>
              </a:rPr>
              <a:t> на сайте Минэкономразвития Республики Алтай опубликовано </a:t>
            </a:r>
          </a:p>
          <a:p>
            <a:pPr algn="ctr"/>
            <a:r>
              <a:rPr lang="ru-RU" sz="1200" b="1" i="1" u="sng" dirty="0" smtClean="0">
                <a:solidFill>
                  <a:schemeClr val="tx1"/>
                </a:solidFill>
              </a:rPr>
              <a:t>объявление о начале сбора заявок </a:t>
            </a:r>
            <a:r>
              <a:rPr lang="ru-RU" sz="1200" b="1" i="1" dirty="0" smtClean="0">
                <a:solidFill>
                  <a:schemeClr val="tx1"/>
                </a:solidFill>
              </a:rPr>
              <a:t>субъектов МСП и самозанятых граждан на возмещение части затрат за приобретенное оборудования </a:t>
            </a:r>
            <a:r>
              <a:rPr lang="ru-RU" sz="1200" b="1" i="1" dirty="0">
                <a:solidFill>
                  <a:schemeClr val="tx1"/>
                </a:solidFill>
              </a:rPr>
              <a:t>в целях модернизации </a:t>
            </a:r>
            <a:r>
              <a:rPr lang="ru-RU" sz="1200" b="1" i="1" dirty="0" smtClean="0">
                <a:solidFill>
                  <a:schemeClr val="tx1"/>
                </a:solidFill>
              </a:rPr>
              <a:t>производства. </a:t>
            </a:r>
          </a:p>
          <a:p>
            <a:pPr algn="ctr"/>
            <a:r>
              <a:rPr lang="ru-RU" sz="1200" b="1" i="1" u="sng" dirty="0" smtClean="0">
                <a:solidFill>
                  <a:schemeClr val="tx1"/>
                </a:solidFill>
              </a:rPr>
              <a:t>Сегодня 25 марта 2022 года </a:t>
            </a:r>
            <a:r>
              <a:rPr lang="ru-RU" sz="1200" b="1" i="1" dirty="0" smtClean="0">
                <a:solidFill>
                  <a:schemeClr val="tx1"/>
                </a:solidFill>
              </a:rPr>
              <a:t>будут опубликованы объявления о начале сбора заявок по возмещению расходов по лизингу и </a:t>
            </a:r>
            <a:r>
              <a:rPr lang="ru-RU" sz="1200" b="1" i="1" dirty="0">
                <a:solidFill>
                  <a:schemeClr val="tx1"/>
                </a:solidFill>
              </a:rPr>
              <a:t>затрат  связанных с реализацией мероприятий по </a:t>
            </a:r>
            <a:r>
              <a:rPr lang="ru-RU" sz="1200" b="1" i="1" dirty="0" smtClean="0">
                <a:solidFill>
                  <a:schemeClr val="tx1"/>
                </a:solidFill>
              </a:rPr>
              <a:t>энергосбережению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040560" cy="71873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получения подробной консультации по мерам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поддержки просим обращаться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3" y="223820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1044244"/>
            <a:ext cx="1818881" cy="30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Гранты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5835" y="1445586"/>
            <a:ext cx="8162360" cy="526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  </a:t>
            </a:r>
            <a:r>
              <a:rPr lang="ru-RU" sz="2000" b="1" dirty="0">
                <a:solidFill>
                  <a:schemeClr val="tx1"/>
                </a:solidFill>
              </a:rPr>
              <a:t>Предоставление грантов социальным предприятиям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7674" y="2328951"/>
            <a:ext cx="8338682" cy="6666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Постановлением Правительства Республики Алтай от 29.07.2021 № 219 </a:t>
            </a:r>
          </a:p>
          <a:p>
            <a:pPr lvl="0" algn="ctr">
              <a:lnSpc>
                <a:spcPct val="9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утверждён Порядок предоставления грантов в форме субсидий СМСП, осуществляющим деятельность в сфере социального предпринимательства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923928" y="1989336"/>
            <a:ext cx="792088" cy="32218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835" y="3140968"/>
            <a:ext cx="5040561" cy="338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Грант в размере от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100 до 500 тыс. рублей </a:t>
            </a: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предоставляется на финансовое обеспечение расходов на реализацию проекта социального предприятия, 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таких как: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аренда и ремонт нежилого помещения;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аренда и 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приобретение оборудования;</a:t>
            </a:r>
            <a:endParaRPr lang="ru-RU" sz="1400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технологическое присоединение к объектам инженерной инфраструктуры;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оплата коммунальных услуг, электроснабжения, связи;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приобретение основных средств;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приобретение расходных 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материалов и других расходов в соответствии с Порядком.</a:t>
            </a:r>
            <a:endParaRPr lang="ru-RU" sz="1400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t-l.ru/i/n/710/266710/tn_266710_72c559a6510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04" y="3352656"/>
            <a:ext cx="3067423" cy="30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3108587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7988"/>
            <a:ext cx="4603137" cy="646331"/>
          </a:xfrm>
          <a:prstGeom prst="rect">
            <a:avLst/>
          </a:prstGeom>
          <a:noFill/>
          <a:ln>
            <a:solidFill>
              <a:srgbClr val="34C0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Финансовая поддержка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субъектов деятельности в сфере промышленности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600" y="2226317"/>
            <a:ext cx="2968074" cy="25215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Возмещение части </a:t>
            </a:r>
            <a:r>
              <a:rPr lang="ru-RU" sz="1600" dirty="0"/>
              <a:t>затрат </a:t>
            </a:r>
            <a:r>
              <a:rPr lang="ru-RU" sz="1600" dirty="0" smtClean="0"/>
              <a:t>предприятий в сфере промышленности на </a:t>
            </a:r>
            <a:r>
              <a:rPr lang="ru-RU" sz="1600" dirty="0"/>
              <a:t>уплату 1-го взноса (аванса) при заключении договора (договоров) лизинга оборудования с российскими лизинговыми </a:t>
            </a:r>
            <a:r>
              <a:rPr lang="ru-RU" sz="1600" dirty="0" smtClean="0"/>
              <a:t>организациями на сумму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82091" y="2264468"/>
            <a:ext cx="2463323" cy="226014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Возмещение </a:t>
            </a:r>
            <a:r>
              <a:rPr lang="ru-RU" sz="1600" dirty="0"/>
              <a:t>части </a:t>
            </a:r>
            <a:r>
              <a:rPr lang="ru-RU" sz="1600" dirty="0" smtClean="0"/>
              <a:t>затрат</a:t>
            </a:r>
            <a:r>
              <a:rPr lang="ru-RU" sz="1600" dirty="0"/>
              <a:t> предприятий в сфере промышленности</a:t>
            </a:r>
            <a:r>
              <a:rPr lang="ru-RU" sz="1600" dirty="0" smtClean="0"/>
              <a:t>, </a:t>
            </a:r>
            <a:r>
              <a:rPr lang="ru-RU" sz="1600" dirty="0"/>
              <a:t>связанных с приобретением нового </a:t>
            </a:r>
            <a:r>
              <a:rPr lang="ru-RU" sz="1600" dirty="0" smtClean="0"/>
              <a:t>оборудования на сумму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1594" y="2281904"/>
            <a:ext cx="2523612" cy="179516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Докапитализация регионального фонда развития промышленности Республики Алтай на сумму</a:t>
            </a:r>
            <a:endParaRPr lang="ru-RU" sz="1600" b="1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973789"/>
            <a:ext cx="7848872" cy="5830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одпрограммы «Развитие </a:t>
            </a:r>
            <a:r>
              <a:rPr lang="ru-RU" b="1" dirty="0"/>
              <a:t>промышленности и повышение ее </a:t>
            </a:r>
            <a:r>
              <a:rPr lang="ru-RU" b="1" dirty="0" smtClean="0"/>
              <a:t>конкурентоспособности»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795893" y="1579544"/>
            <a:ext cx="199516" cy="646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872081" y="1569901"/>
            <a:ext cx="216024" cy="646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01728" y="1579545"/>
            <a:ext cx="216024" cy="646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50" y="4480031"/>
            <a:ext cx="2606956" cy="1977921"/>
          </a:xfrm>
          <a:prstGeom prst="rect">
            <a:avLst/>
          </a:prstGeom>
        </p:spPr>
      </p:pic>
      <p:pic>
        <p:nvPicPr>
          <p:cNvPr id="2050" name="Picture 2" descr="https://images.by.prom.st/45947290_w200_h200_pilorama-diskovaya-tsds-1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33" y="4678062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757540"/>
            <a:ext cx="2736304" cy="142290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68" y="101943"/>
            <a:ext cx="996479" cy="7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1877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29441" y="6388061"/>
            <a:ext cx="433893" cy="365125"/>
          </a:xfrm>
        </p:spPr>
        <p:txBody>
          <a:bodyPr/>
          <a:lstStyle/>
          <a:p>
            <a:pPr algn="r"/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1E63E0FA-DE1E-4E27-87C6-C7D0F20E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450975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DE2B7513-7269-44A9-9DC1-91DE6920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1792288"/>
            <a:ext cx="415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08528174-413D-41FC-870E-36B124D4F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206625"/>
            <a:ext cx="415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16C0B105-2024-422F-AAEA-B344C70E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955925"/>
            <a:ext cx="4159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A65532F2-A867-45D4-B63B-4A5113D0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357563"/>
            <a:ext cx="415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EB949601-0F53-4E16-BC8F-DF936E1E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716338"/>
            <a:ext cx="41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02A08A7-660A-45EE-B1D1-203F5AA8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487863"/>
            <a:ext cx="4175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058B0108-3700-4A4C-8B85-03AE6B65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902200"/>
            <a:ext cx="417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753C9A8B-2087-42C0-956D-42799112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316538"/>
            <a:ext cx="4175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D5FAEE95-85B5-40DC-8281-EB75E7DA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052513"/>
            <a:ext cx="40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03BB2ACD-E604-4EF2-94CC-8745876C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2551113"/>
            <a:ext cx="41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57C85B1F-FFBD-40F6-82F0-58F34631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086225"/>
            <a:ext cx="4159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12">
            <a:extLst>
              <a:ext uri="{FF2B5EF4-FFF2-40B4-BE49-F238E27FC236}">
                <a16:creationId xmlns:a16="http://schemas.microsoft.com/office/drawing/2014/main" xmlns="" id="{638E9CF1-4A0A-49D8-8529-F1023C15E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949" y="1000611"/>
            <a:ext cx="254032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регионального значения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СЗПК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инвестиционные проекты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налоговый вычет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ГЧП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концессионные соглашения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кредитно-гарантийная поддержка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затрат промышленные парки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земельного участка в аренду без торгов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8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пониженная арендная плата за земельные участки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EF226EB-66A9-481C-BD42-1E518DDCBD2A}"/>
              </a:ext>
            </a:extLst>
          </p:cNvPr>
          <p:cNvSpPr txBox="1"/>
          <p:nvPr/>
        </p:nvSpPr>
        <p:spPr>
          <a:xfrm>
            <a:off x="252614" y="2013743"/>
            <a:ext cx="5145088" cy="13849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развитию инвестиционной и предпринимательской деятельности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Алтай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связь с руководителем региона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6FDDEA3-80E9-4510-8CD2-1C6888E52836}"/>
              </a:ext>
            </a:extLst>
          </p:cNvPr>
          <p:cNvSpPr txBox="1"/>
          <p:nvPr/>
        </p:nvSpPr>
        <p:spPr>
          <a:xfrm>
            <a:off x="234860" y="3658821"/>
            <a:ext cx="5176837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поддержки туризма и предпринимательства Республики Алтай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проектов в режиме «одного окна»</a:t>
            </a: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9487CDC-CE5A-457C-9E2E-D02335D203DB}"/>
              </a:ext>
            </a:extLst>
          </p:cNvPr>
          <p:cNvSpPr txBox="1"/>
          <p:nvPr/>
        </p:nvSpPr>
        <p:spPr>
          <a:xfrm>
            <a:off x="235945" y="5087999"/>
            <a:ext cx="517842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«Центр развития Республики Алтай»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6858" y="988116"/>
            <a:ext cx="5492840" cy="7217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Инфраструктура поддержки инвестиционной деятельности Республики Алтай</a:t>
            </a:r>
            <a:endParaRPr lang="ru-RU" b="1" i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481550" y="1739970"/>
            <a:ext cx="683456" cy="23561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8427"/>
            <a:ext cx="937590" cy="6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6" y="151306"/>
            <a:ext cx="677122" cy="67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70427" y="980728"/>
            <a:ext cx="8505363" cy="1585692"/>
            <a:chOff x="0" y="0"/>
            <a:chExt cx="8803145" cy="1894075"/>
          </a:xfrm>
          <a:scene3d>
            <a:camera prst="orthographicFront"/>
            <a:lightRig rig="fla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0"/>
              <a:ext cx="8803145" cy="189407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55476" y="55476"/>
              <a:ext cx="8510547" cy="17831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Меры государственной поддержки инвестиционных проектов в Республике Алтай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(Закон Республики Алтай от 20.12.2017 № 68-РЗ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инвестиционной деятельности в Республике Алтай</a:t>
              </a: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»)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Расширенный доступ к механизмам поддержки имеют инвестиционные проекты со статусом регионального значения: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0500" y="3820829"/>
            <a:ext cx="1313187" cy="2347464"/>
            <a:chOff x="10073" y="3148484"/>
            <a:chExt cx="1313187" cy="2347464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073" y="3148484"/>
              <a:ext cx="1313187" cy="234746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6"/>
            <p:cNvSpPr/>
            <p:nvPr/>
          </p:nvSpPr>
          <p:spPr>
            <a:xfrm>
              <a:off x="48535" y="3186946"/>
              <a:ext cx="1236263" cy="2270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300" b="0" i="0" u="sng" strike="noStrike" kern="1200" cap="none" normalizeH="0" baseline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льготы по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300" b="0" i="0" u="none" strike="noStrike" kern="1200" cap="none" normalizeH="0" baseline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налогу на </a:t>
              </a:r>
              <a:r>
                <a:rPr kumimoji="0" lang="ru-RU" sz="1300" b="0" i="0" u="none" strike="noStrike" kern="1200" cap="none" normalizeH="0" baseline="0" dirty="0" smtClean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прибыль в части, поступающей в </a:t>
              </a:r>
              <a:r>
                <a:rPr kumimoji="0" lang="ru-RU" sz="1300" b="0" i="0" u="none" strike="noStrike" kern="1200" cap="none" normalizeH="0" baseline="0" dirty="0" err="1" smtClean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</a:t>
              </a:r>
              <a:r>
                <a:rPr kumimoji="0" lang="ru-RU" sz="1300" b="0" i="0" u="none" strike="noStrike" kern="1200" cap="none" normalizeH="0" baseline="0" dirty="0" smtClean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бюджет - 13,5</a:t>
              </a:r>
              <a:r>
                <a:rPr kumimoji="0" lang="ru-RU" sz="1300" b="0" i="0" u="none" strike="noStrike" kern="1200" cap="none" normalizeH="0" baseline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%, 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300" b="0" i="0" u="none" strike="noStrike" kern="1200" cap="none" normalizeH="0" baseline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налогу на имущество - </a:t>
              </a:r>
              <a:r>
                <a:rPr kumimoji="0" lang="ru-RU" sz="1300" b="0" i="0" u="none" strike="noStrike" kern="1200" cap="none" normalizeH="0" baseline="0" dirty="0" smtClean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1300" b="0" i="0" u="none" strike="noStrike" kern="1200" cap="none" normalizeH="0" baseline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48841" y="3820829"/>
            <a:ext cx="1313187" cy="2347464"/>
            <a:chOff x="1378414" y="3148484"/>
            <a:chExt cx="1313187" cy="2347464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378414" y="3148484"/>
              <a:ext cx="1313187" cy="234746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8"/>
            <p:cNvSpPr/>
            <p:nvPr/>
          </p:nvSpPr>
          <p:spPr>
            <a:xfrm>
              <a:off x="1416876" y="3186946"/>
              <a:ext cx="1236263" cy="2270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300" b="0" i="0" u="none" strike="noStrike" kern="1200" cap="none" normalizeH="0" baseline="0" dirty="0" err="1" smtClean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Инвестицион-ный</a:t>
              </a:r>
              <a:r>
                <a:rPr kumimoji="0" lang="ru-RU" sz="1300" b="0" i="0" u="none" strike="noStrike" kern="1200" cap="none" normalizeH="0" baseline="0" dirty="0" smtClean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налоговый вычет по </a:t>
              </a:r>
              <a:r>
                <a:rPr kumimoji="0" lang="ru-RU" sz="1300" b="0" i="0" u="none" strike="noStrike" kern="1200" cap="none" normalizeH="0" baseline="0" dirty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налогу на прибыль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25219" y="3819937"/>
            <a:ext cx="1313187" cy="2347464"/>
            <a:chOff x="2754792" y="3147592"/>
            <a:chExt cx="1313187" cy="2347464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754792" y="3147592"/>
              <a:ext cx="1313187" cy="234746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10"/>
            <p:cNvSpPr/>
            <p:nvPr/>
          </p:nvSpPr>
          <p:spPr>
            <a:xfrm>
              <a:off x="2793254" y="3186054"/>
              <a:ext cx="1236263" cy="2270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300" b="0" i="0" u="none" strike="noStrike" kern="1200" cap="none" normalizeH="0" baseline="0" dirty="0" smtClean="0">
                  <a:ln/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Льготные ставки арендной платы на земельные участки в гос. собственности – 50%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40678" y="2777039"/>
            <a:ext cx="1833945" cy="850533"/>
            <a:chOff x="4170251" y="2104694"/>
            <a:chExt cx="1833945" cy="850533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 rot="10800000" flipV="1">
              <a:off x="4170251" y="2104694"/>
              <a:ext cx="1833945" cy="85053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12"/>
            <p:cNvSpPr/>
            <p:nvPr/>
          </p:nvSpPr>
          <p:spPr>
            <a:xfrm>
              <a:off x="4195162" y="2129605"/>
              <a:ext cx="1784123" cy="8007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Имущественная поддержка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64715" y="3819937"/>
            <a:ext cx="1313187" cy="2347464"/>
            <a:chOff x="4430630" y="3165198"/>
            <a:chExt cx="1313187" cy="2347464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430630" y="3165198"/>
              <a:ext cx="1313187" cy="234746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14"/>
            <p:cNvSpPr/>
            <p:nvPr/>
          </p:nvSpPr>
          <p:spPr>
            <a:xfrm>
              <a:off x="4469092" y="3203660"/>
              <a:ext cx="1236263" cy="2270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u="none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Предоставле-ние</a:t>
              </a:r>
              <a:r>
                <a:rPr lang="ru-RU" sz="1300" b="0" i="0" u="none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b="0" i="0" u="none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земельного участка без проведения торгов 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84931" y="2777039"/>
            <a:ext cx="2413057" cy="842199"/>
            <a:chOff x="6114504" y="2104694"/>
            <a:chExt cx="2681529" cy="842199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 rot="10800000" flipV="1">
              <a:off x="6114504" y="2104694"/>
              <a:ext cx="2681529" cy="84219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16"/>
            <p:cNvSpPr/>
            <p:nvPr/>
          </p:nvSpPr>
          <p:spPr>
            <a:xfrm>
              <a:off x="6139171" y="2129361"/>
              <a:ext cx="2632195" cy="7928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Консультационная и информационная поддержка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76932" y="3829857"/>
            <a:ext cx="1313187" cy="2347464"/>
            <a:chOff x="6100046" y="3165846"/>
            <a:chExt cx="1313187" cy="2347464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100046" y="3165846"/>
              <a:ext cx="1313187" cy="234746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18"/>
            <p:cNvSpPr/>
            <p:nvPr/>
          </p:nvSpPr>
          <p:spPr>
            <a:xfrm>
              <a:off x="6138508" y="3204308"/>
              <a:ext cx="1236263" cy="2270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u="none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Сопровождение </a:t>
              </a:r>
              <a:r>
                <a:rPr lang="ru-RU" sz="1300" b="0" i="0" u="none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инвестицион-ных</a:t>
              </a:r>
              <a:r>
                <a:rPr lang="ru-RU" sz="1300" b="0" i="0" u="none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проектов по принципу «Одного окна»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87472" y="3814085"/>
            <a:ext cx="1334179" cy="2347464"/>
            <a:chOff x="7423392" y="3156864"/>
            <a:chExt cx="1334179" cy="2347464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423392" y="3156864"/>
              <a:ext cx="1313187" cy="234746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20"/>
            <p:cNvSpPr/>
            <p:nvPr/>
          </p:nvSpPr>
          <p:spPr>
            <a:xfrm>
              <a:off x="7521308" y="3195326"/>
              <a:ext cx="1236263" cy="2270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u="none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Инвестицион-ный</a:t>
              </a:r>
              <a:r>
                <a:rPr lang="ru-RU" sz="1300" b="0" i="0" u="none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b="0" i="0" u="none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портал Республики </a:t>
              </a:r>
              <a:r>
                <a:rPr lang="ru-RU" sz="1300" b="0" i="0" u="none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Алтай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0" i="0" u="none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https://www.altayinvest.ru/</a:t>
              </a:r>
              <a:endParaRPr lang="ru-RU" sz="1300" b="0" i="0" u="none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17362" y="2760752"/>
            <a:ext cx="4049870" cy="833819"/>
            <a:chOff x="10073" y="2104694"/>
            <a:chExt cx="4049870" cy="833819"/>
          </a:xfrm>
          <a:scene3d>
            <a:camera prst="orthographicFront"/>
            <a:lightRig rig="flat" dir="t"/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0073" y="2104694"/>
              <a:ext cx="4049870" cy="833819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34495" y="2129116"/>
              <a:ext cx="4001026" cy="7849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поддержка</a:t>
              </a: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09" y="180287"/>
            <a:ext cx="839615" cy="6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6" y="151306"/>
            <a:ext cx="677122" cy="67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4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08004" y="2750486"/>
            <a:ext cx="4248472" cy="347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72716" y="724105"/>
            <a:ext cx="7992888" cy="11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sz="1800" dirty="0"/>
              <a:t>Инвестиционный проект должен осуществляться юридическими лицами или индивидуальными предпринимателями, зарегистрированными в установленном законодательством Российской Федерации порядке на территории Республики Алтай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3076" y="3896425"/>
            <a:ext cx="4168651" cy="2320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Портфель инвестиционных проектов со статусом регионального </a:t>
            </a:r>
            <a:r>
              <a:rPr lang="ru-RU" sz="1400" b="1" dirty="0" smtClean="0">
                <a:solidFill>
                  <a:schemeClr val="tx1"/>
                </a:solidFill>
              </a:rPr>
              <a:t>значения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составляет </a:t>
            </a:r>
            <a:r>
              <a:rPr lang="ru-RU" sz="1400" b="1" dirty="0">
                <a:solidFill>
                  <a:schemeClr val="tx1"/>
                </a:solidFill>
              </a:rPr>
              <a:t>31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проект;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редполагаемый </a:t>
            </a:r>
            <a:r>
              <a:rPr lang="ru-RU" sz="1400" dirty="0">
                <a:solidFill>
                  <a:schemeClr val="tx1"/>
                </a:solidFill>
              </a:rPr>
              <a:t>объем инвестиционных вложений до 2035 года по проектам составляет </a:t>
            </a:r>
            <a:r>
              <a:rPr lang="ru-RU" sz="1400" b="1" dirty="0">
                <a:solidFill>
                  <a:schemeClr val="tx1"/>
                </a:solidFill>
              </a:rPr>
              <a:t>28,7</a:t>
            </a:r>
            <a:r>
              <a:rPr lang="ru-RU" sz="1400" dirty="0">
                <a:solidFill>
                  <a:schemeClr val="tx1"/>
                </a:solidFill>
              </a:rPr>
              <a:t> млрд. руб</a:t>
            </a:r>
            <a:r>
              <a:rPr lang="ru-RU" sz="1400" dirty="0" smtClean="0">
                <a:solidFill>
                  <a:schemeClr val="tx1"/>
                </a:solidFill>
              </a:rPr>
              <a:t>.;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планируется </a:t>
            </a:r>
            <a:r>
              <a:rPr lang="ru-RU" sz="1400" dirty="0">
                <a:solidFill>
                  <a:schemeClr val="tx1"/>
                </a:solidFill>
              </a:rPr>
              <a:t>создать </a:t>
            </a:r>
            <a:r>
              <a:rPr lang="ru-RU" sz="1400" b="1" dirty="0">
                <a:solidFill>
                  <a:schemeClr val="tx1"/>
                </a:solidFill>
              </a:rPr>
              <a:t>3047</a:t>
            </a:r>
            <a:r>
              <a:rPr lang="ru-RU" sz="1400" dirty="0">
                <a:solidFill>
                  <a:schemeClr val="tx1"/>
                </a:solidFill>
              </a:rPr>
              <a:t> рабочих мест;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 </a:t>
            </a:r>
            <a:r>
              <a:rPr lang="ru-RU" sz="1400" dirty="0">
                <a:solidFill>
                  <a:schemeClr val="tx1"/>
                </a:solidFill>
              </a:rPr>
              <a:t>год предоставлено в аренду без торгов </a:t>
            </a:r>
            <a:r>
              <a:rPr lang="ru-RU" sz="1400" b="1" dirty="0">
                <a:solidFill>
                  <a:schemeClr val="tx1"/>
                </a:solidFill>
              </a:rPr>
              <a:t>23</a:t>
            </a:r>
            <a:r>
              <a:rPr lang="ru-RU" sz="1400" dirty="0">
                <a:solidFill>
                  <a:schemeClr val="tx1"/>
                </a:solidFill>
              </a:rPr>
              <a:t> земельных участка для </a:t>
            </a:r>
            <a:r>
              <a:rPr lang="ru-RU" sz="1400" b="1" dirty="0">
                <a:solidFill>
                  <a:schemeClr val="tx1"/>
                </a:solidFill>
              </a:rPr>
              <a:t>6 </a:t>
            </a:r>
            <a:r>
              <a:rPr lang="ru-RU" sz="1400" dirty="0">
                <a:solidFill>
                  <a:schemeClr val="tx1"/>
                </a:solidFill>
              </a:rPr>
              <a:t>инвестиционных </a:t>
            </a:r>
            <a:r>
              <a:rPr lang="ru-RU" sz="1400" dirty="0" smtClean="0">
                <a:solidFill>
                  <a:schemeClr val="tx1"/>
                </a:solidFill>
              </a:rPr>
              <a:t>проектов.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5193" y="2458334"/>
            <a:ext cx="3996444" cy="3490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СФЕРЫ реализации проекта:</a:t>
            </a:r>
          </a:p>
          <a:p>
            <a:r>
              <a:rPr lang="ru-RU" dirty="0">
                <a:solidFill>
                  <a:schemeClr val="tx1"/>
                </a:solidFill>
              </a:rPr>
              <a:t>а) агропромышленный комплекс;</a:t>
            </a:r>
          </a:p>
          <a:p>
            <a:r>
              <a:rPr lang="ru-RU" dirty="0">
                <a:solidFill>
                  <a:schemeClr val="tx1"/>
                </a:solidFill>
              </a:rPr>
              <a:t>б) обрабатывающие производства;</a:t>
            </a:r>
          </a:p>
          <a:p>
            <a:r>
              <a:rPr lang="ru-RU" dirty="0">
                <a:solidFill>
                  <a:schemeClr val="tx1"/>
                </a:solidFill>
              </a:rPr>
              <a:t>в) услуги туризма;</a:t>
            </a:r>
          </a:p>
          <a:p>
            <a:r>
              <a:rPr lang="ru-RU" dirty="0">
                <a:solidFill>
                  <a:schemeClr val="tx1"/>
                </a:solidFill>
              </a:rPr>
              <a:t>г) развитие </a:t>
            </a:r>
            <a:r>
              <a:rPr lang="ru-RU" dirty="0" smtClean="0">
                <a:solidFill>
                  <a:schemeClr val="tx1"/>
                </a:solidFill>
              </a:rPr>
              <a:t>инфраструктуры;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д) деятельность в области ИКТ и связи;</a:t>
            </a:r>
          </a:p>
          <a:p>
            <a:r>
              <a:rPr lang="ru-RU" dirty="0">
                <a:solidFill>
                  <a:schemeClr val="tx1"/>
                </a:solidFill>
              </a:rPr>
              <a:t>е) жилищное строительство;</a:t>
            </a:r>
          </a:p>
          <a:p>
            <a:r>
              <a:rPr lang="ru-RU" dirty="0">
                <a:solidFill>
                  <a:schemeClr val="tx1"/>
                </a:solidFill>
              </a:rPr>
              <a:t>ж) обращение с отходами производства и потребления.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8004" y="2087270"/>
            <a:ext cx="4078796" cy="1583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Объем капитальных вложений по проекту: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менее 100 млн</a:t>
            </a:r>
            <a:r>
              <a:rPr lang="ru-RU" sz="1600" dirty="0" smtClean="0">
                <a:solidFill>
                  <a:schemeClr val="tx1"/>
                </a:solidFill>
              </a:rPr>
              <a:t>. руб.; 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 агропромышленному комплексу - не менее 50 млн</a:t>
            </a:r>
            <a:r>
              <a:rPr lang="ru-RU" sz="1600" dirty="0" smtClean="0">
                <a:solidFill>
                  <a:schemeClr val="tx1"/>
                </a:solidFill>
              </a:rPr>
              <a:t>. руб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466"/>
            <a:ext cx="937590" cy="6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79" y="73162"/>
            <a:ext cx="677122" cy="67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22" y="1556791"/>
            <a:ext cx="3364753" cy="224832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4432" y="1556791"/>
            <a:ext cx="3322464" cy="2248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164" y="3957228"/>
            <a:ext cx="3364753" cy="2136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2" y="3937500"/>
            <a:ext cx="3322464" cy="220694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67544" y="866776"/>
            <a:ext cx="8031477" cy="5747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сентября 2021 года в рамках форума «Неделя бизнеса-2021» состоялся ввод первых объектов агропромышленного парка «</a:t>
            </a:r>
            <a:r>
              <a:rPr lang="ru-RU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Амза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500" b="1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306"/>
            <a:ext cx="650304" cy="6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20933" y="256092"/>
            <a:ext cx="2261629" cy="45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Агропромпарк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288031"/>
          </a:xfrm>
        </p:spPr>
        <p:txBody>
          <a:bodyPr/>
          <a:lstStyle/>
          <a:p>
            <a:pPr algn="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8440" y="1051604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Агропромышленный парк «</a:t>
            </a:r>
            <a:r>
              <a:rPr lang="ru-RU" sz="2000" b="1" dirty="0" err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Амза</a:t>
            </a:r>
            <a:r>
              <a:rPr lang="ru-RU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95967"/>
            <a:ext cx="2952328" cy="4395438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19872" y="1595967"/>
            <a:ext cx="5616624" cy="4857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Общий объем государственной поддержки –                          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                                                  561,8 млн рублей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Общий объем инвестиций в проект (без учёта проектов резидентов) – 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                                                    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777,1 млн рублей</a:t>
            </a:r>
          </a:p>
          <a:p>
            <a:pPr marL="0" indent="0" fontAlgn="ctr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Площадь земельного участка </a:t>
            </a:r>
          </a:p>
          <a:p>
            <a:pPr marL="0" indent="0" fontAlgn="ctr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под создание парка –  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14,22 га</a:t>
            </a:r>
            <a:endParaRPr lang="ru-RU" sz="1700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0" indent="0" fontAlgn="ctr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Планируемая площадь помещений – 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8058 </a:t>
            </a:r>
            <a:r>
              <a:rPr lang="ru-RU" sz="1700" b="1" i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кв.м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1700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0" indent="0" fontAlgn="ctr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Планируемое количество резидентов – 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10 ед.</a:t>
            </a:r>
          </a:p>
          <a:p>
            <a:pPr marL="0" indent="0" fontAlgn="ctr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Планируется к созданию - 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166 рабочих мест</a:t>
            </a:r>
          </a:p>
          <a:p>
            <a:pPr marL="0" indent="0" fontAlgn="ctr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Планируемый годовой оборот резидентов – </a:t>
            </a:r>
          </a:p>
          <a:p>
            <a:pPr marL="0" indent="0" fontAlgn="ctr">
              <a:spcBef>
                <a:spcPts val="1200"/>
              </a:spcBef>
              <a:buFont typeface="Arial" pitchFamily="34" charset="0"/>
              <a:buNone/>
            </a:pPr>
            <a:r>
              <a:rPr lang="ru-RU" sz="1700" b="1" i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700" b="1" i="1" dirty="0" smtClean="0">
                <a:latin typeface="+mj-lt"/>
                <a:cs typeface="Arial" panose="020B0604020202020204" pitchFamily="34" charset="0"/>
              </a:rPr>
              <a:t>                                                       </a:t>
            </a:r>
            <a:r>
              <a:rPr lang="ru-RU" sz="17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260 млн рублей</a:t>
            </a:r>
            <a:endParaRPr lang="ru-RU" sz="1700" b="1" i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3" y="223820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21711" y="387975"/>
            <a:ext cx="2261629" cy="45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Агропромпарк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8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978896" cy="7920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СРЕДНЕГО БИЗНЕСА, ПРИНЯТЫЕ НА ФЕДЕРАЛЬНОМ УРОВНЕ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149080"/>
            <a:ext cx="8136903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5365"/>
            <a:ext cx="1171018" cy="8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2444"/>
            <a:ext cx="825767" cy="8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268760"/>
            <a:ext cx="41044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 задача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916832"/>
            <a:ext cx="821925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Главная задача Правительства Российской Федерации – обеспечение гибкости экономики и снятие ограничений для бизнеса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по следующим основным направлениям: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284984"/>
            <a:ext cx="2160241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Деловой климат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Смягчение налоговой нагрузки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Упрощение  налогового контроля и административных штрафов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Снижение административных барьеров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3284984"/>
            <a:ext cx="2736304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Финансовая поддержка 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Расширение доступа к льготному кредитованию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Предоставление кредитных каникул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Увеличение гарантийной поддержки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Компенсация расходов на систему быстрых платежей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284984"/>
            <a:ext cx="2736304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Поддержка отдельных отраслей 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</a:rPr>
              <a:t>Системообразующие компании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</a:rPr>
              <a:t>Хлебопекарни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</a:rPr>
              <a:t>IT – </a:t>
            </a:r>
            <a:r>
              <a:rPr lang="ru-RU" sz="1500" b="1" dirty="0" smtClean="0">
                <a:solidFill>
                  <a:schemeClr val="tx1"/>
                </a:solidFill>
              </a:rPr>
              <a:t>отрасль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</a:rPr>
              <a:t>Внешне-экономическая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435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040560" cy="71873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получения подробной консультации по мерам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поддержки просим обращаться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208912" cy="489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мерам государственной поддержки малого бизнеса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«горячей линии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    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туризма и предпринимательства Республики Алтай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(Центр Мой бизнес)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 (983)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580-03-81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круглосуточно), 8 (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388-22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4-72-41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inkra@yandex.ru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электронных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сайт  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3"/>
              </a:rPr>
              <a:t>мойбизнес04.рф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мерам государственной поддержки, оказываемой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Фондом поддержки малого и среднего предпринимательства Республики Алтай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 (983) 052-01-91,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(388-22) 4-72-21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fond-ra@yandex.ru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электронных обращений;     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мерам государственной поддержки – в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Республики Алтай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тел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388-22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2-55-38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okr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mineco04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электронных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обращений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6"/>
              </a:rPr>
              <a:t>минэко04.рф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Подробнее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мерах государственной поддержки малого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граждан на сайте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  <a:hlinkClick r:id="rId7"/>
              </a:rPr>
              <a:t>объясняем.рф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3" y="223820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52249" y="1098219"/>
            <a:ext cx="2261629" cy="45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2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77809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СРЕДНЕГО БИЗНЕСА, ПРИНЯТЫЕ НА ФЕДЕРАЛЬНОМ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4524"/>
            <a:ext cx="1257932" cy="8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498"/>
            <a:ext cx="825767" cy="8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980728"/>
            <a:ext cx="26642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1916832"/>
            <a:ext cx="821925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Бизнес </a:t>
            </a:r>
            <a:r>
              <a:rPr lang="ru-RU" b="1" dirty="0">
                <a:solidFill>
                  <a:schemeClr val="tx1"/>
                </a:solidFill>
              </a:rPr>
              <a:t>получит отсрочку на полгода по кредитам,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полученным </a:t>
            </a:r>
            <a:r>
              <a:rPr lang="ru-RU" b="1" dirty="0">
                <a:solidFill>
                  <a:schemeClr val="tx1"/>
                </a:solidFill>
              </a:rPr>
              <a:t>до 1 марта 2022 года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765902"/>
            <a:ext cx="572881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течение 6 месяцев можно не платить по кредиту вообще или делать это меньшими частями</a:t>
            </a:r>
            <a:r>
              <a:rPr lang="ru-RU" sz="1200" b="1" dirty="0">
                <a:solidFill>
                  <a:schemeClr val="tx1"/>
                </a:solidFill>
              </a:rPr>
              <a:t>;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5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Документ-основание для предоставления каникул</a:t>
            </a:r>
            <a:r>
              <a:rPr lang="ru-RU" sz="1200" b="1" dirty="0">
                <a:solidFill>
                  <a:schemeClr val="tx1"/>
                </a:solidFill>
              </a:rPr>
              <a:t>: Федеральный закон от 03.04.2020 </a:t>
            </a:r>
            <a:r>
              <a:rPr lang="ru-RU" sz="1200" b="1" dirty="0" smtClean="0">
                <a:solidFill>
                  <a:schemeClr val="tx1"/>
                </a:solidFill>
              </a:rPr>
              <a:t>№ 106-ФЗ (</a:t>
            </a:r>
            <a:r>
              <a:rPr lang="ru-RU" sz="1200" b="1" dirty="0">
                <a:solidFill>
                  <a:schemeClr val="tx1"/>
                </a:solidFill>
              </a:rPr>
              <a:t>ред. от 14.03.2022)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3903004"/>
            <a:ext cx="5728810" cy="12541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Субъект МСП должен:</a:t>
            </a:r>
          </a:p>
          <a:p>
            <a:pPr marL="228600" indent="-228600" algn="ctr"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Работать в одной из отраслей, определённых постановлением Правительства РФ от 10.03.2022 № 337 (более 70 позиций)</a:t>
            </a:r>
          </a:p>
          <a:p>
            <a:pPr marL="228600" indent="-228600" algn="ctr"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</a:rPr>
              <a:t>Обратится в банк с заявлением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ВАЖНО! Кредитный договор должен быть заключен </a:t>
            </a:r>
            <a:r>
              <a:rPr lang="ru-RU" sz="1200" b="1" u="sng" dirty="0" smtClean="0">
                <a:solidFill>
                  <a:schemeClr val="tx1"/>
                </a:solidFill>
              </a:rPr>
              <a:t>до 1 марта 2022 г.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Подать заявление можно до </a:t>
            </a:r>
            <a:r>
              <a:rPr lang="ru-RU" sz="1200" b="1" u="sng" dirty="0" smtClean="0">
                <a:solidFill>
                  <a:schemeClr val="tx1"/>
                </a:solidFill>
              </a:rPr>
              <a:t>30 сентября 2022 г.</a:t>
            </a:r>
            <a:endParaRPr lang="ru-RU" sz="1200" b="1" u="sng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5373216"/>
            <a:ext cx="5769024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Максимальный срок кредитных каникул – 6 месяцев;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течение 6 месяцев субъект МСП не платит проценты и неустойку за просрочку возврата кредита;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 время каникул банк не может потребовать вернуть кредит досрочно или выплатить обеспечение, включая залог, гарантию или поручительство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742456"/>
            <a:ext cx="1800200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Что такое кредитные каникулы?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0751" y="4048218"/>
            <a:ext cx="1809001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Как получить отсрочку?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0751" y="5459524"/>
            <a:ext cx="1803321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Условия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334072" y="3068960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334072" y="4330334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334072" y="5730788"/>
            <a:ext cx="58174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850106"/>
          </a:xfrm>
        </p:spPr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число отраслей, которые смогут воспользоваться кредитными каникулами, вошли: сельское хозяйство, наука, культура, туризм, общепит, медицина,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IT,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розничная торговля.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отраслей утверждён постановлением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10 марта 2022 года № 337.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542"/>
            <a:ext cx="1221234" cy="7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59" y="179542"/>
            <a:ext cx="576134" cy="5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835511"/>
            <a:ext cx="29523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Кредитные каникулы</a:t>
            </a:r>
            <a:endParaRPr 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500149"/>
              </p:ext>
            </p:extLst>
          </p:nvPr>
        </p:nvGraphicFramePr>
        <p:xfrm>
          <a:off x="539552" y="1203795"/>
          <a:ext cx="7704856" cy="494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1545">
                  <a:extLst>
                    <a:ext uri="{9D8B030D-6E8A-4147-A177-3AD203B41FA5}">
                      <a16:colId xmlns:a16="http://schemas.microsoft.com/office/drawing/2014/main" xmlns="" val="4012243557"/>
                    </a:ext>
                  </a:extLst>
                </a:gridCol>
              </a:tblGrid>
              <a:tr h="231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Сфера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 ОКВЭД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0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Сельское, лесное хозяйство, охота, рыболовство и рыбоводство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01,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Обрабатывающие производства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10, 11, 13, 14, 15, 16, 17, 18, 20, 21, 22, 23, 24, 25, 26,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27, 28, 29, 30, 31, 32, 33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Торговля оптовая и розничная, ремонт автотранспортных средств и мотоциклов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45.11.2, 45.11.3,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45.19.2, 45.19.3, 45.2, 45.3, 45,32, 45.40.2, 45.40.3, 45.40.5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Торговля оптовая и розничная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45, 47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Транспортировка и хранение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49.1, 49.10.1, 49.4, 50.1, 50.3, 51.1, 51.21, 52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Деятельность гостиниц и предприятий общественного питания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55, 56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Деятельность в области информации и связи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58, 59, 60, 61, 62, 63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Деятельность по операциям с недвижимым имуществом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Деятельность профессиональная, научная и техническая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72, 73, 74, 75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4096854847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Деятельность административная и сопутствующие дополнительные услуги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78, 79, 81, 82.3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87026331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Образование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2130098624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Деятельность в области здравоохранения и социальных услуг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86, 87, 88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3982334858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Деятельность в области культуры, спорта, организации досуга и развлечений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90, 91, 93, 94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202376236"/>
                  </a:ext>
                </a:extLst>
              </a:tr>
              <a:tr h="25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Предоставление прочих видов услуг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95, 96.01, 96.02, 96.04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27123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77809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ГОСПОДДЕРЖКИ ДЛЯ МАЛОГО И СРЕДНЕГО БИЗНЕСА, ПРИНЯТЫЕ НА ФЕДЕРАЛЬНОМ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4082"/>
            <a:ext cx="1257932" cy="8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368"/>
            <a:ext cx="566876" cy="56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5284" y="893299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Льготное кредитование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360" y="1331481"/>
            <a:ext cx="8219256" cy="524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Правительство России вместе с Банком России и Корпорацией МСП запускают льготные программы кредитования для бизнеса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04914" y="1900159"/>
            <a:ext cx="6715558" cy="17303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Кто может </a:t>
            </a:r>
            <a:r>
              <a:rPr lang="ru-RU" sz="1100" b="1" dirty="0">
                <a:solidFill>
                  <a:schemeClr val="tx1"/>
                </a:solidFill>
              </a:rPr>
              <a:t>получить: малые и средние предприятия любых </a:t>
            </a:r>
            <a:r>
              <a:rPr lang="ru-RU" sz="1100" b="1" dirty="0" smtClean="0">
                <a:solidFill>
                  <a:schemeClr val="tx1"/>
                </a:solidFill>
              </a:rPr>
              <a:t>отраслей и самозанятые</a:t>
            </a:r>
            <a:r>
              <a:rPr lang="ru-RU" sz="11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Размер кредита: от 3 </a:t>
            </a:r>
            <a:r>
              <a:rPr lang="ru-RU" sz="1100" b="1" dirty="0" smtClean="0">
                <a:solidFill>
                  <a:schemeClr val="tx1"/>
                </a:solidFill>
              </a:rPr>
              <a:t>млн. </a:t>
            </a:r>
            <a:r>
              <a:rPr lang="ru-RU" sz="1100" b="1" dirty="0">
                <a:solidFill>
                  <a:schemeClr val="tx1"/>
                </a:solidFill>
              </a:rPr>
              <a:t>до 2 </a:t>
            </a:r>
            <a:r>
              <a:rPr lang="ru-RU" sz="1100" b="1" dirty="0" smtClean="0">
                <a:solidFill>
                  <a:schemeClr val="tx1"/>
                </a:solidFill>
              </a:rPr>
              <a:t>млрд. </a:t>
            </a:r>
            <a:r>
              <a:rPr lang="ru-RU" sz="1100" b="1" dirty="0">
                <a:solidFill>
                  <a:schemeClr val="tx1"/>
                </a:solidFill>
              </a:rPr>
              <a:t>рублей для МСП, до 500 тыс. рублей – для самозанятых</a:t>
            </a:r>
            <a:r>
              <a:rPr lang="ru-RU" sz="1100" b="1" dirty="0" smtClean="0">
                <a:solidFill>
                  <a:schemeClr val="tx1"/>
                </a:solidFill>
              </a:rPr>
              <a:t>. Программа </a:t>
            </a:r>
            <a:r>
              <a:rPr lang="ru-RU" sz="1100" b="1" dirty="0">
                <a:solidFill>
                  <a:schemeClr val="tx1"/>
                </a:solidFill>
              </a:rPr>
              <a:t>будет работать до конца 2022 года.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Средства </a:t>
            </a:r>
            <a:r>
              <a:rPr lang="ru-RU" sz="1100" b="1" dirty="0">
                <a:solidFill>
                  <a:schemeClr val="tx1"/>
                </a:solidFill>
              </a:rPr>
              <a:t>могут быть направлены на создание, приобретение основных </a:t>
            </a:r>
            <a:r>
              <a:rPr lang="ru-RU" sz="1100" b="1" dirty="0" smtClean="0">
                <a:solidFill>
                  <a:schemeClr val="tx1"/>
                </a:solidFill>
              </a:rPr>
              <a:t>средств </a:t>
            </a:r>
            <a:r>
              <a:rPr lang="ru-RU" sz="1100" b="1" dirty="0">
                <a:solidFill>
                  <a:schemeClr val="tx1"/>
                </a:solidFill>
              </a:rPr>
              <a:t>для </a:t>
            </a:r>
            <a:r>
              <a:rPr lang="ru-RU" sz="1100" b="1" dirty="0" smtClean="0">
                <a:solidFill>
                  <a:schemeClr val="tx1"/>
                </a:solidFill>
              </a:rPr>
              <a:t>модернизации производства, </a:t>
            </a:r>
            <a:r>
              <a:rPr lang="ru-RU" sz="1100" b="1" dirty="0">
                <a:solidFill>
                  <a:schemeClr val="tx1"/>
                </a:solidFill>
              </a:rPr>
              <a:t>а также для </a:t>
            </a:r>
            <a:r>
              <a:rPr lang="ru-RU" sz="1100" b="1" dirty="0" smtClean="0">
                <a:solidFill>
                  <a:schemeClr val="tx1"/>
                </a:solidFill>
              </a:rPr>
              <a:t>строительства объектов </a:t>
            </a:r>
            <a:r>
              <a:rPr lang="ru-RU" sz="1100" b="1" dirty="0">
                <a:solidFill>
                  <a:schemeClr val="tx1"/>
                </a:solidFill>
              </a:rPr>
              <a:t>капитального строительства. Крупные банки выдают только кредиты на инвестиции, а небольшие банки – как на инвестиции, так и на пополнение оборота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Уполномоченные банки: </a:t>
            </a:r>
            <a:r>
              <a:rPr lang="ru-RU" sz="1100" b="1" dirty="0">
                <a:solidFill>
                  <a:srgbClr val="FF0000"/>
                </a:solidFill>
              </a:rPr>
              <a:t>ПАО Сбербанк, </a:t>
            </a:r>
            <a:r>
              <a:rPr lang="ru-RU" sz="1100" b="1" dirty="0" smtClean="0">
                <a:solidFill>
                  <a:srgbClr val="FF0000"/>
                </a:solidFill>
              </a:rPr>
              <a:t>Банк </a:t>
            </a:r>
            <a:r>
              <a:rPr lang="ru-RU" sz="1100" b="1" dirty="0">
                <a:solidFill>
                  <a:srgbClr val="FF0000"/>
                </a:solidFill>
              </a:rPr>
              <a:t>ВТБ, </a:t>
            </a:r>
            <a:r>
              <a:rPr lang="ru-RU" sz="1100" b="1" dirty="0" err="1" smtClean="0">
                <a:solidFill>
                  <a:srgbClr val="FF0000"/>
                </a:solidFill>
              </a:rPr>
              <a:t>Россельхозбанк</a:t>
            </a:r>
            <a:r>
              <a:rPr lang="ru-RU" sz="1100" b="1" dirty="0" smtClean="0">
                <a:solidFill>
                  <a:srgbClr val="FF0000"/>
                </a:solidFill>
              </a:rPr>
              <a:t>, </a:t>
            </a:r>
            <a:r>
              <a:rPr lang="ru-RU" sz="1100" b="1" dirty="0">
                <a:solidFill>
                  <a:srgbClr val="FF0000"/>
                </a:solidFill>
              </a:rPr>
              <a:t>ПАО «</a:t>
            </a:r>
            <a:r>
              <a:rPr lang="ru-RU" sz="1100" b="1" dirty="0" err="1">
                <a:solidFill>
                  <a:srgbClr val="FF0000"/>
                </a:solidFill>
              </a:rPr>
              <a:t>Совкомбанк</a:t>
            </a:r>
            <a:r>
              <a:rPr lang="ru-RU" sz="1100" b="1" dirty="0">
                <a:solidFill>
                  <a:srgbClr val="FF0000"/>
                </a:solidFill>
              </a:rPr>
              <a:t>», </a:t>
            </a:r>
            <a:r>
              <a:rPr lang="ru-RU" sz="1100" b="1" dirty="0" smtClean="0">
                <a:solidFill>
                  <a:srgbClr val="FF0000"/>
                </a:solidFill>
              </a:rPr>
              <a:t>ОО </a:t>
            </a:r>
            <a:r>
              <a:rPr lang="ru-RU" sz="1100" b="1" dirty="0">
                <a:solidFill>
                  <a:srgbClr val="FF0000"/>
                </a:solidFill>
              </a:rPr>
              <a:t>КБ «</a:t>
            </a:r>
            <a:r>
              <a:rPr lang="ru-RU" sz="1100" b="1" dirty="0" err="1">
                <a:solidFill>
                  <a:srgbClr val="FF0000"/>
                </a:solidFill>
              </a:rPr>
              <a:t>Алтайкапиталбанк</a:t>
            </a:r>
            <a:r>
              <a:rPr lang="ru-RU" sz="1100" b="1" dirty="0">
                <a:solidFill>
                  <a:srgbClr val="FF0000"/>
                </a:solidFill>
              </a:rPr>
              <a:t>», Банк Зенит, </a:t>
            </a:r>
            <a:r>
              <a:rPr lang="ru-RU" sz="1100" b="1" dirty="0" smtClean="0">
                <a:solidFill>
                  <a:srgbClr val="FF0000"/>
                </a:solidFill>
              </a:rPr>
              <a:t>, Азиатско-Тихоокеанский Банк, МСП Банк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860" y="3732796"/>
            <a:ext cx="6696612" cy="12621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Кредиты </a:t>
            </a:r>
            <a:r>
              <a:rPr lang="ru-RU" sz="1100" b="1" dirty="0">
                <a:solidFill>
                  <a:schemeClr val="tx1"/>
                </a:solidFill>
              </a:rPr>
              <a:t>на оборотные цели (или рефинансировать ранее полученный кредит)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Ставки: 15</a:t>
            </a:r>
            <a:r>
              <a:rPr lang="ru-RU" sz="1100" b="1" dirty="0">
                <a:solidFill>
                  <a:schemeClr val="tx1"/>
                </a:solidFill>
              </a:rPr>
              <a:t>% для малого бизнеса</a:t>
            </a:r>
            <a:r>
              <a:rPr lang="ru-RU" sz="1100" b="1" dirty="0" smtClean="0">
                <a:solidFill>
                  <a:schemeClr val="tx1"/>
                </a:solidFill>
              </a:rPr>
              <a:t>; 13,5</a:t>
            </a:r>
            <a:r>
              <a:rPr lang="ru-RU" sz="1100" b="1" dirty="0">
                <a:solidFill>
                  <a:schemeClr val="tx1"/>
                </a:solidFill>
              </a:rPr>
              <a:t>% для среднего бизнеса.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Максимальная </a:t>
            </a:r>
            <a:r>
              <a:rPr lang="ru-RU" sz="1100" b="1" dirty="0" smtClean="0">
                <a:solidFill>
                  <a:schemeClr val="tx1"/>
                </a:solidFill>
              </a:rPr>
              <a:t>сумма: </a:t>
            </a:r>
            <a:r>
              <a:rPr lang="ru-RU" sz="1100" b="1" dirty="0">
                <a:solidFill>
                  <a:schemeClr val="tx1"/>
                </a:solidFill>
              </a:rPr>
              <a:t>300 </a:t>
            </a:r>
            <a:r>
              <a:rPr lang="ru-RU" sz="1100" b="1" dirty="0" smtClean="0">
                <a:solidFill>
                  <a:schemeClr val="tx1"/>
                </a:solidFill>
              </a:rPr>
              <a:t>млн. рублей </a:t>
            </a:r>
            <a:r>
              <a:rPr lang="ru-RU" sz="1100" b="1" dirty="0">
                <a:solidFill>
                  <a:schemeClr val="tx1"/>
                </a:solidFill>
              </a:rPr>
              <a:t>для малого бизнеса</a:t>
            </a:r>
            <a:r>
              <a:rPr lang="ru-RU" sz="1100" b="1" dirty="0" smtClean="0">
                <a:solidFill>
                  <a:schemeClr val="tx1"/>
                </a:solidFill>
              </a:rPr>
              <a:t>; 1 млрд. рублей для </a:t>
            </a:r>
            <a:r>
              <a:rPr lang="ru-RU" sz="1100" b="1" dirty="0">
                <a:solidFill>
                  <a:schemeClr val="tx1"/>
                </a:solidFill>
              </a:rPr>
              <a:t>среднего. Срок кредитов — до </a:t>
            </a:r>
            <a:r>
              <a:rPr lang="ru-RU" sz="1100" b="1" dirty="0" smtClean="0">
                <a:solidFill>
                  <a:schemeClr val="tx1"/>
                </a:solidFill>
              </a:rPr>
              <a:t>1 </a:t>
            </a:r>
            <a:r>
              <a:rPr lang="ru-RU" sz="1100" b="1" dirty="0">
                <a:solidFill>
                  <a:schemeClr val="tx1"/>
                </a:solidFill>
              </a:rPr>
              <a:t>года. Ограничений по цели кредитования нет</a:t>
            </a:r>
            <a:r>
              <a:rPr lang="ru-RU" sz="11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На сегодня в программе участвуют: </a:t>
            </a:r>
            <a:r>
              <a:rPr lang="ru-RU" sz="1100" b="1" dirty="0">
                <a:solidFill>
                  <a:srgbClr val="FF0000"/>
                </a:solidFill>
              </a:rPr>
              <a:t>ПАО </a:t>
            </a:r>
            <a:r>
              <a:rPr lang="ru-RU" sz="1100" b="1" dirty="0" smtClean="0">
                <a:solidFill>
                  <a:srgbClr val="FF0000"/>
                </a:solidFill>
              </a:rPr>
              <a:t>Сбербанк, Банк ВТБ,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АО </a:t>
            </a:r>
            <a:r>
              <a:rPr lang="ru-RU" sz="1100" b="1" dirty="0">
                <a:solidFill>
                  <a:srgbClr val="FF0000"/>
                </a:solidFill>
              </a:rPr>
              <a:t>«</a:t>
            </a:r>
            <a:r>
              <a:rPr lang="ru-RU" sz="1100" b="1" dirty="0" err="1">
                <a:solidFill>
                  <a:srgbClr val="FF0000"/>
                </a:solidFill>
              </a:rPr>
              <a:t>Россельхозбанк</a:t>
            </a:r>
            <a:r>
              <a:rPr lang="ru-RU" sz="1100" b="1" dirty="0" smtClean="0">
                <a:solidFill>
                  <a:srgbClr val="FF0000"/>
                </a:solidFill>
              </a:rPr>
              <a:t>», </a:t>
            </a:r>
            <a:r>
              <a:rPr lang="ru-RU" sz="1100" b="1" dirty="0">
                <a:solidFill>
                  <a:srgbClr val="FF0000"/>
                </a:solidFill>
              </a:rPr>
              <a:t>ПАО «</a:t>
            </a:r>
            <a:r>
              <a:rPr lang="ru-RU" sz="1100" b="1" dirty="0" err="1">
                <a:solidFill>
                  <a:srgbClr val="FF0000"/>
                </a:solidFill>
              </a:rPr>
              <a:t>Совкомбанк</a:t>
            </a:r>
            <a:r>
              <a:rPr lang="ru-RU" sz="1100" b="1" dirty="0" smtClean="0">
                <a:solidFill>
                  <a:srgbClr val="FF0000"/>
                </a:solidFill>
              </a:rPr>
              <a:t>», </a:t>
            </a:r>
            <a:r>
              <a:rPr lang="ru-RU" sz="1100" b="1" dirty="0">
                <a:solidFill>
                  <a:srgbClr val="FF0000"/>
                </a:solidFill>
              </a:rPr>
              <a:t>Азиатско-Тихоокеанский </a:t>
            </a:r>
            <a:r>
              <a:rPr lang="ru-RU" sz="1100" b="1" dirty="0" smtClean="0">
                <a:solidFill>
                  <a:srgbClr val="FF0000"/>
                </a:solidFill>
              </a:rPr>
              <a:t>Банк</a:t>
            </a:r>
            <a:r>
              <a:rPr lang="ru-RU" sz="1100" b="1" dirty="0">
                <a:solidFill>
                  <a:srgbClr val="FF0000"/>
                </a:solidFill>
              </a:rPr>
              <a:t>, </a:t>
            </a:r>
            <a:r>
              <a:rPr lang="ru-RU" sz="1100" b="1" dirty="0" smtClean="0">
                <a:solidFill>
                  <a:srgbClr val="FF0000"/>
                </a:solidFill>
              </a:rPr>
              <a:t>МСП Банк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06" y="2287862"/>
            <a:ext cx="1779690" cy="1046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Программа Корпорации МСП и </a:t>
            </a:r>
            <a:r>
              <a:rPr lang="ru-RU" sz="1200" b="1" i="1" dirty="0" smtClean="0">
                <a:solidFill>
                  <a:schemeClr val="tx1"/>
                </a:solidFill>
              </a:rPr>
              <a:t>Банка России </a:t>
            </a:r>
            <a:r>
              <a:rPr lang="ru-RU" sz="1200" b="1" i="1" dirty="0">
                <a:solidFill>
                  <a:schemeClr val="tx1"/>
                </a:solidFill>
              </a:rPr>
              <a:t>«ПСК Инвестиционная»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3841378"/>
            <a:ext cx="1794520" cy="10449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>
                <a:solidFill>
                  <a:schemeClr val="tx1"/>
                </a:solidFill>
              </a:rPr>
              <a:t>Программа Банка России «ПСК «Оборотная»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891196" y="2521713"/>
            <a:ext cx="213718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902024" y="4070746"/>
            <a:ext cx="221836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899138" y="5427296"/>
            <a:ext cx="234838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6381328"/>
            <a:ext cx="87129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rgbClr val="FF0000"/>
                </a:solidFill>
              </a:rPr>
              <a:t>Ставки по всем программам не будут зависеть от изменения ключевой ставки Центробанка</a:t>
            </a:r>
            <a:endParaRPr lang="ru-RU" sz="145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07" y="5140972"/>
            <a:ext cx="1780431" cy="10449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>
                <a:solidFill>
                  <a:schemeClr val="tx1"/>
                </a:solidFill>
              </a:rPr>
              <a:t>Программа </a:t>
            </a:r>
            <a:r>
              <a:rPr lang="ru-RU" sz="1300" b="1" i="1" dirty="0" err="1" smtClean="0">
                <a:solidFill>
                  <a:schemeClr val="tx1"/>
                </a:solidFill>
              </a:rPr>
              <a:t>Минэконом</a:t>
            </a:r>
            <a:r>
              <a:rPr lang="ru-RU" sz="1300" b="1" i="1" dirty="0" smtClean="0">
                <a:solidFill>
                  <a:schemeClr val="tx1"/>
                </a:solidFill>
              </a:rPr>
              <a:t>-развития РФ «1764»</a:t>
            </a:r>
            <a:endParaRPr lang="ru-RU" sz="1300" b="1" i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3976" y="5100180"/>
            <a:ext cx="6606894" cy="11440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Ставки: 15</a:t>
            </a:r>
            <a:r>
              <a:rPr lang="ru-RU" sz="1100" b="1" dirty="0">
                <a:solidFill>
                  <a:schemeClr val="tx1"/>
                </a:solidFill>
              </a:rPr>
              <a:t>% для малых предприятий и 13,5% для средних.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Цели: инвестиционные (до </a:t>
            </a:r>
            <a:r>
              <a:rPr lang="ru-RU" sz="1100" b="1" dirty="0">
                <a:solidFill>
                  <a:schemeClr val="tx1"/>
                </a:solidFill>
              </a:rPr>
              <a:t>10 лет</a:t>
            </a:r>
            <a:r>
              <a:rPr lang="ru-RU" sz="1100" b="1" dirty="0" smtClean="0">
                <a:solidFill>
                  <a:schemeClr val="tx1"/>
                </a:solidFill>
              </a:rPr>
              <a:t>); пополнение </a:t>
            </a:r>
            <a:r>
              <a:rPr lang="ru-RU" sz="1100" b="1" dirty="0">
                <a:solidFill>
                  <a:schemeClr val="tx1"/>
                </a:solidFill>
              </a:rPr>
              <a:t>оборотных средств (до 1 года</a:t>
            </a:r>
            <a:r>
              <a:rPr lang="ru-RU" sz="1100" b="1" dirty="0" smtClean="0">
                <a:solidFill>
                  <a:schemeClr val="tx1"/>
                </a:solidFill>
              </a:rPr>
              <a:t>); рефинансирование; развитие </a:t>
            </a:r>
            <a:r>
              <a:rPr lang="ru-RU" sz="1100" b="1" dirty="0">
                <a:solidFill>
                  <a:schemeClr val="tx1"/>
                </a:solidFill>
              </a:rPr>
              <a:t>предпринимательской </a:t>
            </a:r>
            <a:r>
              <a:rPr lang="ru-RU" sz="1100" b="1" dirty="0" smtClean="0">
                <a:solidFill>
                  <a:schemeClr val="tx1"/>
                </a:solidFill>
              </a:rPr>
              <a:t>деятельности (для самозанятых).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Перечень </a:t>
            </a:r>
            <a:r>
              <a:rPr lang="ru-RU" sz="1100" b="1" dirty="0">
                <a:solidFill>
                  <a:srgbClr val="FF0000"/>
                </a:solidFill>
              </a:rPr>
              <a:t>уполномоченных банков: ПАО Сбербанк, Банк ВТБ, 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АО </a:t>
            </a:r>
            <a:r>
              <a:rPr lang="ru-RU" sz="1100" b="1" dirty="0">
                <a:solidFill>
                  <a:srgbClr val="FF0000"/>
                </a:solidFill>
              </a:rPr>
              <a:t>«</a:t>
            </a:r>
            <a:r>
              <a:rPr lang="ru-RU" sz="1100" b="1" dirty="0" err="1">
                <a:solidFill>
                  <a:srgbClr val="FF0000"/>
                </a:solidFill>
              </a:rPr>
              <a:t>Россельхозбанк</a:t>
            </a:r>
            <a:r>
              <a:rPr lang="ru-RU" sz="1100" b="1" dirty="0">
                <a:solidFill>
                  <a:srgbClr val="FF0000"/>
                </a:solidFill>
              </a:rPr>
              <a:t>», </a:t>
            </a:r>
            <a:r>
              <a:rPr lang="ru-RU" sz="1100" b="1" dirty="0" smtClean="0">
                <a:solidFill>
                  <a:srgbClr val="FF0000"/>
                </a:solidFill>
              </a:rPr>
              <a:t>ПАО </a:t>
            </a:r>
            <a:r>
              <a:rPr lang="ru-RU" sz="1100" b="1" dirty="0">
                <a:solidFill>
                  <a:srgbClr val="FF0000"/>
                </a:solidFill>
              </a:rPr>
              <a:t>«</a:t>
            </a:r>
            <a:r>
              <a:rPr lang="ru-RU" sz="1100" b="1" dirty="0" err="1">
                <a:solidFill>
                  <a:srgbClr val="FF0000"/>
                </a:solidFill>
              </a:rPr>
              <a:t>Совкомбанк</a:t>
            </a:r>
            <a:r>
              <a:rPr lang="ru-RU" sz="1100" b="1" dirty="0">
                <a:solidFill>
                  <a:srgbClr val="FF0000"/>
                </a:solidFill>
              </a:rPr>
              <a:t>», </a:t>
            </a:r>
            <a:r>
              <a:rPr lang="ru-RU" sz="1100" b="1" dirty="0" smtClean="0">
                <a:solidFill>
                  <a:srgbClr val="FF0000"/>
                </a:solidFill>
              </a:rPr>
              <a:t>ОО КБ </a:t>
            </a:r>
            <a:r>
              <a:rPr lang="ru-RU" sz="1100" b="1" dirty="0">
                <a:solidFill>
                  <a:srgbClr val="FF0000"/>
                </a:solidFill>
              </a:rPr>
              <a:t>«</a:t>
            </a:r>
            <a:r>
              <a:rPr lang="ru-RU" sz="1100" b="1" dirty="0" err="1">
                <a:solidFill>
                  <a:srgbClr val="FF0000"/>
                </a:solidFill>
              </a:rPr>
              <a:t>Алтайкапиталбанк</a:t>
            </a:r>
            <a:r>
              <a:rPr lang="ru-RU" sz="1100" b="1" dirty="0">
                <a:solidFill>
                  <a:srgbClr val="FF0000"/>
                </a:solidFill>
              </a:rPr>
              <a:t>», Азиатско-Тихоокеанский Банк, Банк Зенит, АКБ «Ноосфера</a:t>
            </a:r>
            <a:r>
              <a:rPr lang="ru-RU" sz="1100" b="1" dirty="0" smtClean="0">
                <a:solidFill>
                  <a:srgbClr val="FF0000"/>
                </a:solidFill>
              </a:rPr>
              <a:t>», МСП Банк</a:t>
            </a:r>
            <a:endParaRPr lang="ru-RU" sz="1100" b="1" dirty="0">
              <a:solidFill>
                <a:srgbClr val="FF0000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88025" y="960433"/>
            <a:ext cx="2985718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поддержка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75904"/>
            <a:ext cx="8495396" cy="866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chemeClr val="tx1"/>
                </a:solidFill>
              </a:rPr>
              <a:t>Продолжается поддержка субъектов МСП и самозанятых граждан в Республике Алтай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в соответствии со статьей 8 Закона Республики Алтай от 21 октября 2016 года № 64-РЗ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«О развитии малого и среднего предпринимательства в Республике Алтай</a:t>
            </a:r>
            <a:r>
              <a:rPr lang="ru-RU" sz="1400" b="1" dirty="0" smtClean="0">
                <a:solidFill>
                  <a:schemeClr val="tx1"/>
                </a:solidFill>
              </a:rPr>
              <a:t>»)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объем мер поддержки не снижается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96509" y="2344311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39216" y="2336444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527079" y="2352532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23516" y="2352329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557105" y="2336444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19" y="2618596"/>
            <a:ext cx="1409013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Финансовая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2236" y="2607540"/>
            <a:ext cx="1474101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Имущест</a:t>
            </a:r>
            <a:r>
              <a:rPr lang="ru-RU" sz="1400" b="1" dirty="0" smtClean="0">
                <a:solidFill>
                  <a:schemeClr val="tx1"/>
                </a:solidFill>
              </a:rPr>
              <a:t>-венная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2621" y="2601124"/>
            <a:ext cx="133496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Консульта-ционная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7141" y="2607540"/>
            <a:ext cx="165618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Информа-ционная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39284" y="2599523"/>
            <a:ext cx="165618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Прочая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96509" y="3209959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559265" y="3194660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50082" y="3209188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740360" y="3199662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62268" y="3194660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2502" y="3478301"/>
            <a:ext cx="1755202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предоставление субсидий и грантов;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льготные </a:t>
            </a:r>
            <a:r>
              <a:rPr lang="ru-RU" sz="1000" dirty="0" err="1">
                <a:solidFill>
                  <a:schemeClr val="dk1"/>
                </a:solidFill>
              </a:rPr>
              <a:t>микозаймы</a:t>
            </a:r>
            <a:r>
              <a:rPr lang="ru-RU" sz="1000" dirty="0">
                <a:solidFill>
                  <a:schemeClr val="dk1"/>
                </a:solidFill>
              </a:rPr>
              <a:t>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поручительство региональной гарантийной организации; 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льготное кредитование в банках;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льготный лизинг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64425" y="3471096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предоставление в аренду по льготной ставке объектов </a:t>
            </a:r>
            <a:r>
              <a:rPr lang="ru-RU" sz="1000" dirty="0" err="1">
                <a:solidFill>
                  <a:schemeClr val="dk1"/>
                </a:solidFill>
              </a:rPr>
              <a:t>госу</a:t>
            </a:r>
            <a:r>
              <a:rPr lang="ru-RU" sz="1000" dirty="0">
                <a:solidFill>
                  <a:schemeClr val="dk1"/>
                </a:solidFill>
              </a:rPr>
              <a:t>-дарственного и муниципального имущества; 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помещений под офис в бизнес-инкубаторе Центра «мой бизнес»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90894" y="3478301"/>
            <a:ext cx="1345962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бесплатные </a:t>
            </a:r>
            <a:r>
              <a:rPr lang="ru-RU" sz="1000" dirty="0" smtClean="0">
                <a:solidFill>
                  <a:schemeClr val="dk1"/>
                </a:solidFill>
              </a:rPr>
              <a:t>консультации </a:t>
            </a:r>
            <a:r>
              <a:rPr lang="ru-RU" sz="1000" dirty="0">
                <a:solidFill>
                  <a:schemeClr val="dk1"/>
                </a:solidFill>
              </a:rPr>
              <a:t>по вопросам ведения бизнеса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00330" y="3467191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сопровождение проектов;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проведение информационных кампаний;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продвижение продукции на рынки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55627" y="3463019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семинары;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круглые столы;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chemeClr val="dk1"/>
                </a:solidFill>
              </a:rPr>
              <a:t>вебинары</a:t>
            </a:r>
            <a:r>
              <a:rPr lang="ru-RU" sz="1000" dirty="0">
                <a:solidFill>
                  <a:schemeClr val="dk1"/>
                </a:solidFill>
              </a:rPr>
              <a:t>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мастер-классы;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chemeClr val="dk1"/>
                </a:solidFill>
              </a:rPr>
              <a:t>Выставочно</a:t>
            </a:r>
            <a:r>
              <a:rPr lang="ru-RU" sz="1000" dirty="0">
                <a:solidFill>
                  <a:schemeClr val="dk1"/>
                </a:solidFill>
              </a:rPr>
              <a:t>-ярмарочные мероприятия и пр.</a:t>
            </a:r>
          </a:p>
        </p:txBody>
      </p:sp>
      <p:pic>
        <p:nvPicPr>
          <p:cNvPr id="31" name="Picture 2" descr="https://psm7.com/wp-content/uploads/2017/07/cryptocurrency_mark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3"/>
          <a:stretch/>
        </p:blipFill>
        <p:spPr bwMode="auto">
          <a:xfrm>
            <a:off x="404298" y="5805264"/>
            <a:ext cx="1059402" cy="8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allpapertag.com/wallpaper/full/b/c/d/311228-widescreen-office-background-1920x1920-windo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95" y="5761911"/>
            <a:ext cx="919832" cy="9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etdrawings.com/cliparts/graffiti-clipart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33" y="5776462"/>
            <a:ext cx="1255141" cy="9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img2.freepng.ru/20180525/qxu/kisspng-request-for-information-drawing-business-data-visualization-5b08cb65a4b841.94128407152730301367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41" y="5777444"/>
            <a:ext cx="975571" cy="8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s://lyustrioptom.ru/wp-content/uploads/2019/11/47584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66" y="5724700"/>
            <a:ext cx="1336219" cy="9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56207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ГОСПОДДЕРЖКА ДЛЯ МАЛОГО И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 И САМОЗАНЯТЫХ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753897" y="1267688"/>
            <a:ext cx="7487284" cy="4430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ПОЛУЧАТЕЛИ ПОДДЕРЖКИ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8" name="Picture 4" descr="https://av-saimincekas.com/wp-content/uploads/2020/07/Ekibi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4" y="3165986"/>
            <a:ext cx="2664296" cy="19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profkadr.com/upload/iblock/1ec/1ecc26f8f243628409d0dd397044dd6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6976"/>
            <a:ext cx="2891358" cy="21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/>
          <a:srcRect l="29316" t="5392" r="30248" b="6547"/>
          <a:stretch/>
        </p:blipFill>
        <p:spPr>
          <a:xfrm>
            <a:off x="3723994" y="3564283"/>
            <a:ext cx="1547090" cy="1895184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713761" y="2195494"/>
            <a:ext cx="2737983" cy="7151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Субъекты малого и среднего </a:t>
            </a:r>
            <a:r>
              <a:rPr lang="ru-RU" sz="1400" b="1" dirty="0" smtClean="0">
                <a:solidFill>
                  <a:schemeClr val="tx1"/>
                </a:solidFill>
              </a:rPr>
              <a:t>предпринимательства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33086" y="2237250"/>
            <a:ext cx="2701333" cy="622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Самозанятые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1902731" y="1710743"/>
            <a:ext cx="360041" cy="4847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6403731" y="1739899"/>
            <a:ext cx="360041" cy="4847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8318" y="5538628"/>
            <a:ext cx="2737983" cy="7151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Граждане, планирующие начать бизнес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 flipH="1" flipV="1">
            <a:off x="2160290" y="4901511"/>
            <a:ext cx="655987" cy="157072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углом 45"/>
          <p:cNvSpPr/>
          <p:nvPr/>
        </p:nvSpPr>
        <p:spPr>
          <a:xfrm rot="5400000" flipH="1">
            <a:off x="6477309" y="4849952"/>
            <a:ext cx="655987" cy="15780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5" y="2968112"/>
            <a:ext cx="7314798" cy="8037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поддержку субъектам МСП и самозанятым гражданам оказывают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30" y="1043657"/>
            <a:ext cx="5472606" cy="9451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Государственные и муниципальные органы власти Республики Алтай</a:t>
            </a:r>
            <a:endParaRPr lang="ru-RU" sz="22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34089" y="4775108"/>
            <a:ext cx="4348402" cy="111351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Организации инфраструктуры поддержки бизнеса</a:t>
            </a:r>
            <a:endParaRPr lang="ru-RU" sz="22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2" name="Picture 14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69757"/>
            <a:ext cx="1944217" cy="1926049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900" t="24150" r="17905" b="24401"/>
          <a:stretch/>
        </p:blipFill>
        <p:spPr>
          <a:xfrm>
            <a:off x="323529" y="4084785"/>
            <a:ext cx="3910560" cy="2040275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flipV="1">
            <a:off x="2661303" y="1988840"/>
            <a:ext cx="470538" cy="9638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040606" y="3774258"/>
            <a:ext cx="470538" cy="97973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74343" y="634070"/>
            <a:ext cx="8164654" cy="8285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Инструменты реализации государственных полномочий – государственные программы Республики Алтай</a:t>
            </a:r>
            <a:endParaRPr lang="ru-RU" sz="2100" b="1" i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145" y="2070962"/>
            <a:ext cx="2093600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Минэконом</a:t>
            </a:r>
            <a:r>
              <a:rPr lang="ru-RU" sz="1600" b="1" dirty="0" smtClean="0">
                <a:solidFill>
                  <a:schemeClr val="tx1"/>
                </a:solidFill>
              </a:rPr>
              <a:t>-развития 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66067" y="1489867"/>
            <a:ext cx="345653" cy="56347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468" y="2849757"/>
            <a:ext cx="2216728" cy="20143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Развитие экономического потенциала и </a:t>
            </a:r>
            <a:r>
              <a:rPr lang="ru-RU" sz="1400" b="1" dirty="0" smtClean="0">
                <a:solidFill>
                  <a:schemeClr val="tx1"/>
                </a:solidFill>
              </a:rPr>
              <a:t>предпринимательства (постановление Правительства РА от 29.06.2018 № 201)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4877" y="2029645"/>
            <a:ext cx="2028528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Минсельхоз 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18028" y="2063597"/>
            <a:ext cx="1844243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Минприроды 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6006" y="2075888"/>
            <a:ext cx="1844243" cy="648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Минтруд 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33375" y="2837495"/>
            <a:ext cx="2319474" cy="20387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400" b="1" dirty="0" smtClean="0">
                <a:solidFill>
                  <a:schemeClr val="tx1"/>
                </a:solidFill>
              </a:rPr>
              <a:t>(постановление Правительства РА от 23.09.2020 № 316)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5928" y="2837495"/>
            <a:ext cx="2092098" cy="20796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Обеспечение социальной защищенности и занятости населения </a:t>
            </a:r>
            <a:r>
              <a:rPr lang="ru-RU" sz="1400" b="1" dirty="0" smtClean="0">
                <a:solidFill>
                  <a:schemeClr val="tx1"/>
                </a:solidFill>
              </a:rPr>
              <a:t>(постановление Правительства РА от 17.08.2018 № 268)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31679" y="2849757"/>
            <a:ext cx="1886474" cy="2086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Развитие внутреннего и въездного туризма </a:t>
            </a:r>
            <a:r>
              <a:rPr lang="ru-RU" sz="1400" b="1" dirty="0" smtClean="0">
                <a:solidFill>
                  <a:schemeClr val="tx1"/>
                </a:solidFill>
              </a:rPr>
              <a:t>(постановление Правительства РА от 03.02.2020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№ 19)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7699" y="5445223"/>
            <a:ext cx="3844947" cy="11252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Национальный проект «Малое и среднее предпринимательство и поддержка индивидуальной инициативы»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43894" y="5432807"/>
            <a:ext cx="4447774" cy="11284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Индивидуальная </a:t>
            </a:r>
            <a:r>
              <a:rPr lang="ru-RU" sz="1400" b="1" dirty="0">
                <a:solidFill>
                  <a:schemeClr val="tx1"/>
                </a:solidFill>
              </a:rPr>
              <a:t>программа социально-экономического развития Республики Алтай на </a:t>
            </a:r>
            <a:r>
              <a:rPr lang="ru-RU" sz="1400" b="1" dirty="0" smtClean="0">
                <a:solidFill>
                  <a:schemeClr val="tx1"/>
                </a:solidFill>
              </a:rPr>
              <a:t>2020-2024 годы (распоряжением </a:t>
            </a:r>
            <a:r>
              <a:rPr lang="ru-RU" sz="1400" b="1" dirty="0">
                <a:solidFill>
                  <a:schemeClr val="tx1"/>
                </a:solidFill>
              </a:rPr>
              <a:t>Правительства Российской Федерации от 09.04.2020 </a:t>
            </a:r>
            <a:r>
              <a:rPr lang="ru-RU" sz="1400" b="1" dirty="0" smtClean="0">
                <a:solidFill>
                  <a:schemeClr val="tx1"/>
                </a:solidFill>
              </a:rPr>
              <a:t>№ 937-р)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flipV="1">
            <a:off x="1009457" y="4879134"/>
            <a:ext cx="272475" cy="4943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3349895" y="4881506"/>
            <a:ext cx="272475" cy="52802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836702" flipV="1">
            <a:off x="3125254" y="3646142"/>
            <a:ext cx="105404" cy="307273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flipV="1">
            <a:off x="5803911" y="4940523"/>
            <a:ext cx="272475" cy="46901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203432" flipV="1">
            <a:off x="4557458" y="4824937"/>
            <a:ext cx="270175" cy="67598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755300" y="1485865"/>
            <a:ext cx="345653" cy="56347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688386" y="1489981"/>
            <a:ext cx="345653" cy="56347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262902" y="1494255"/>
            <a:ext cx="345653" cy="56347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1700</TotalTime>
  <Words>2145</Words>
  <Application>Microsoft Office PowerPoint</Application>
  <PresentationFormat>Экран (4:3)</PresentationFormat>
  <Paragraphs>274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Century Schoolbook</vt:lpstr>
      <vt:lpstr>Georgia</vt:lpstr>
      <vt:lpstr>Times New Roman</vt:lpstr>
      <vt:lpstr>Wingdings</vt:lpstr>
      <vt:lpstr>Wingdings 2</vt:lpstr>
      <vt:lpstr>Эркер</vt:lpstr>
      <vt:lpstr>Презентация PowerPoint</vt:lpstr>
      <vt:lpstr>МЕРЫ ГОСПОДДЕРЖКИ ДЛЯ МАЛОГО И СРЕДНЕГО БИЗНЕСА, ПРИНЯТЫЕ НА ФЕДЕРАЛЬНОМ УРОВНЕ </vt:lpstr>
      <vt:lpstr>МЕРЫ ГОСПОДДЕРЖКИ ДЛЯ МАЛОГО И СРЕДНЕГО БИЗНЕСА, ПРИНЯТЫЕ НА ФЕДЕРАЛЬНОМ УРОВНЕ</vt:lpstr>
      <vt:lpstr>В число отраслей, которые смогут воспользоваться кредитными каникулами, вошли: сельское хозяйство, наука, культура, туризм, общепит, медицина, IT, розничная торговля.  Перечень отраслей утверждён постановлением  Правительства Российской Федерации от 10 марта 2022 года № 337. </vt:lpstr>
      <vt:lpstr>МЕРЫ ГОСПОДДЕРЖКИ ДЛЯ МАЛОГО И СРЕДНЕГО БИЗНЕСА, ПРИНЯТЫЕ НА ФЕДЕРАЛЬНОМ УРОВНЕ</vt:lpstr>
      <vt:lpstr>МЕРЫ ГОСПОДДЕРЖКИ ДЛЯ МАЛОГО И  СРЕДНЕГО БИЗНЕСА,  ДЕЙСТВУЮЩИЕ НА РЕГИОНАЛЬНОМ УРОВНЕ</vt:lpstr>
      <vt:lpstr>ГОСПОДДЕРЖКА ДЛЯ МАЛОГО И  СРЕДНЕГО БИЗНЕСА И САМОЗАНЯТЫХ </vt:lpstr>
      <vt:lpstr>Презентация PowerPoint</vt:lpstr>
      <vt:lpstr>Презентация PowerPoint</vt:lpstr>
      <vt:lpstr>МЕРЫ ГОСПОДДЕРЖКИ ДЛЯ МАЛОГО И  СРЕДНЕГО БИЗНЕСА,  ДЕЙСТВУЮЩИЕ НА РЕГИОНАЛЬНОМ УРОВНЕ</vt:lpstr>
      <vt:lpstr>МЕРЫ ГОСПОДДЕРЖКИ ДЛЯ МАЛОГО И  СРЕДНЕГО БИЗНЕСА,  ДЕЙСТВУЮЩИЕ НА РЕГИОНАЛЬНОМ УРОВНЕ</vt:lpstr>
      <vt:lpstr>МЕРЫ ГОСПОДДЕРЖКИ ДЛЯ МАЛОГО И  СРЕДНЕГО БИЗНЕСА,  ДЕЙСТВУЮЩИЕ НА РЕГИОНАЛЬНОМ УРОВНЕ</vt:lpstr>
      <vt:lpstr>С целью получения подробной консультации по мерам  государственной поддержки просим обращаться  по телефонам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целью получения подробной консультации по мерам  государственной поддержки просим обращаться  по телефонам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Минэкономразвития РА</dc:creator>
  <cp:lastModifiedBy>Минэкономразвития РА</cp:lastModifiedBy>
  <cp:revision>95</cp:revision>
  <cp:lastPrinted>2022-03-25T01:41:14Z</cp:lastPrinted>
  <dcterms:created xsi:type="dcterms:W3CDTF">2020-04-01T07:51:49Z</dcterms:created>
  <dcterms:modified xsi:type="dcterms:W3CDTF">2022-03-25T05:31:23Z</dcterms:modified>
</cp:coreProperties>
</file>